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508" r:id="rId3"/>
    <p:sldId id="1753" r:id="rId4"/>
    <p:sldId id="1770" r:id="rId5"/>
    <p:sldId id="1754" r:id="rId6"/>
    <p:sldId id="1766" r:id="rId7"/>
    <p:sldId id="1765" r:id="rId8"/>
    <p:sldId id="1764" r:id="rId9"/>
    <p:sldId id="1733" r:id="rId10"/>
    <p:sldId id="1767" r:id="rId11"/>
    <p:sldId id="1769" r:id="rId12"/>
    <p:sldId id="1771" r:id="rId13"/>
    <p:sldId id="1772" r:id="rId14"/>
    <p:sldId id="1773" r:id="rId15"/>
    <p:sldId id="1774" r:id="rId16"/>
    <p:sldId id="1778" r:id="rId17"/>
    <p:sldId id="1775" r:id="rId18"/>
    <p:sldId id="1776" r:id="rId19"/>
    <p:sldId id="1777" r:id="rId20"/>
    <p:sldId id="1768" r:id="rId21"/>
    <p:sldId id="174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38" autoAdjust="0"/>
    <p:restoredTop sz="86429" autoAdjust="0"/>
  </p:normalViewPr>
  <p:slideViewPr>
    <p:cSldViewPr snapToGrid="0">
      <p:cViewPr varScale="1">
        <p:scale>
          <a:sx n="45" d="100"/>
          <a:sy n="45" d="100"/>
        </p:scale>
        <p:origin x="78" y="1212"/>
      </p:cViewPr>
      <p:guideLst/>
    </p:cSldViewPr>
  </p:slideViewPr>
  <p:outlineViewPr>
    <p:cViewPr>
      <p:scale>
        <a:sx n="33" d="100"/>
        <a:sy n="33" d="100"/>
      </p:scale>
      <p:origin x="0" y="-87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Jas 1:2 ¶ My brethren, count it all joy when you fall into various trials, 3 knowing that the testing of your faith produces patience. 4 But let patience have its perfect work, that you may be perfect and complete, lacking nothing.</a:t>
            </a:r>
          </a:p>
          <a:p>
            <a:r>
              <a:rPr lang="en-US" sz="1200" kern="1200" dirty="0" smtClean="0">
                <a:solidFill>
                  <a:schemeClr val="tx1"/>
                </a:solidFill>
                <a:effectLst/>
                <a:latin typeface="+mn-lt"/>
                <a:ea typeface="+mn-ea"/>
                <a:cs typeface="+mn-cs"/>
              </a:rPr>
              <a:t>1Pe 1:6 ¶ In this you greatly rejoice, though now for a little while, if need be, you have been grieved by various </a:t>
            </a:r>
            <a:r>
              <a:rPr lang="en-US" sz="1200" kern="1200" smtClean="0">
                <a:solidFill>
                  <a:schemeClr val="tx1"/>
                </a:solidFill>
                <a:effectLst/>
                <a:latin typeface="+mn-lt"/>
                <a:ea typeface="+mn-ea"/>
                <a:cs typeface="+mn-cs"/>
              </a:rPr>
              <a:t>trials, </a:t>
            </a:r>
            <a:r>
              <a:rPr lang="en-US" sz="1200" kern="1200" dirty="0" smtClean="0">
                <a:solidFill>
                  <a:schemeClr val="tx1"/>
                </a:solidFill>
                <a:effectLst/>
                <a:latin typeface="+mn-lt"/>
                <a:ea typeface="+mn-ea"/>
                <a:cs typeface="+mn-cs"/>
              </a:rPr>
              <a:t>7 that the genuineness of your faith, being much more precious than gold that perishes, though it is tested by fire, may be found to praise, honor, and glory at the revelation of Jesus Christ,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45974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74780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32189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Ga 5:13 ¶ For you, brethren, have been called to liberty; only do not use liberty as an opportunity for the flesh, but through love serve one another.</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01647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Ga 5:13 ¶ For you, brethren, have been called to liberty; only do not use liberty as an opportunity for the flesh, but through love serve one another.</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1655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1Jo 2:16 For all that is in the world--the lust of the flesh, the lust of the eyes, and the pride of life--is not of the Father but is of the world. 17 And the world is passing away, and the lust of it; but he who does the will of God abides forever.</a:t>
            </a:r>
          </a:p>
          <a:p>
            <a:r>
              <a:rPr lang="en-US" sz="1200" kern="1200" dirty="0" smtClean="0">
                <a:solidFill>
                  <a:schemeClr val="tx1"/>
                </a:solidFill>
                <a:effectLst/>
                <a:latin typeface="+mn-lt"/>
                <a:ea typeface="+mn-ea"/>
                <a:cs typeface="+mn-cs"/>
              </a:rPr>
              <a:t>Jas 4:14 whereas you do not know what will happen tomorrow. For what is your life? It is even a vapor that appears for a little time and then vanishes away.</a:t>
            </a:r>
          </a:p>
          <a:p>
            <a:r>
              <a:rPr lang="en-US" sz="1200" kern="1200" dirty="0" smtClean="0">
                <a:solidFill>
                  <a:schemeClr val="tx1"/>
                </a:solidFill>
                <a:effectLst/>
                <a:latin typeface="+mn-lt"/>
                <a:ea typeface="+mn-ea"/>
                <a:cs typeface="+mn-cs"/>
              </a:rPr>
              <a:t>2Pe 3:11 ¶ Therefore, since all these things will be dissolved, what manner of persons ought you to be in holy conduct and godliness, 12 looking for and hastening the coming of the day of God, because of which the heavens will be dissolved, being on fire, and the elements will melt with fervent heat?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43260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1Jo 2:16 For all that is in the world--the lust of the flesh, the lust of the eyes, and the pride of life--is not of the Father but is of the world. 17 And the world is passing away, and the lust of it; but he who does the will of God abides forever.</a:t>
            </a:r>
          </a:p>
          <a:p>
            <a:r>
              <a:rPr lang="en-US" sz="1200" kern="1200" dirty="0" smtClean="0">
                <a:solidFill>
                  <a:schemeClr val="tx1"/>
                </a:solidFill>
                <a:effectLst/>
                <a:latin typeface="+mn-lt"/>
                <a:ea typeface="+mn-ea"/>
                <a:cs typeface="+mn-cs"/>
              </a:rPr>
              <a:t>Jas 4:14 whereas you do not know what will happen tomorrow. For what is your life? It is even a vapor that appears for a little time and then vanishes away.</a:t>
            </a:r>
          </a:p>
          <a:p>
            <a:r>
              <a:rPr lang="en-US" sz="1200" kern="1200" dirty="0" smtClean="0">
                <a:solidFill>
                  <a:schemeClr val="tx1"/>
                </a:solidFill>
                <a:effectLst/>
                <a:latin typeface="+mn-lt"/>
                <a:ea typeface="+mn-ea"/>
                <a:cs typeface="+mn-cs"/>
              </a:rPr>
              <a:t>2Pe 3:11 ¶ Therefore, since all these things will be dissolved, what manner of persons ought you to be in holy conduct and godliness, 12 looking for and hastening the coming of the day of God, because of which the heavens will be dissolved, being on fire, and the elements will melt with fervent heat?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465704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b="0" i="0" kern="1200" dirty="0" smtClean="0">
                <a:solidFill>
                  <a:schemeClr val="tx1"/>
                </a:solidFill>
                <a:effectLst/>
                <a:latin typeface="+mn-lt"/>
                <a:ea typeface="+mn-ea"/>
                <a:cs typeface="+mn-cs"/>
              </a:rPr>
              <a:t>Churchill explains his feelings that evening, beginning with, “No American will think it wrong of me if I proclaim that to have the United States at our side was to me the greatest joy. I could not foretell the course of events. I do not pretend to have measured the </a:t>
            </a:r>
            <a:r>
              <a:rPr lang="en-US" sz="1200" b="0" i="0" kern="1200" dirty="0" err="1" smtClean="0">
                <a:solidFill>
                  <a:schemeClr val="tx1"/>
                </a:solidFill>
                <a:effectLst/>
                <a:latin typeface="+mn-lt"/>
                <a:ea typeface="+mn-ea"/>
                <a:cs typeface="+mn-cs"/>
              </a:rPr>
              <a:t>marshall</a:t>
            </a:r>
            <a:r>
              <a:rPr lang="en-US" sz="1200" b="0" i="0" kern="1200" dirty="0" smtClean="0">
                <a:solidFill>
                  <a:schemeClr val="tx1"/>
                </a:solidFill>
                <a:effectLst/>
                <a:latin typeface="+mn-lt"/>
                <a:ea typeface="+mn-ea"/>
                <a:cs typeface="+mn-cs"/>
              </a:rPr>
              <a:t> might of Japan, but now at this very moment I knew the United States was in the war up to the neck and in to the death. So we had won after all!”</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01541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b="0" i="0" kern="1200" dirty="0" smtClean="0">
                <a:solidFill>
                  <a:schemeClr val="tx1"/>
                </a:solidFill>
                <a:effectLst/>
                <a:latin typeface="+mn-lt"/>
                <a:ea typeface="+mn-ea"/>
                <a:cs typeface="+mn-cs"/>
              </a:rPr>
              <a:t>Churchill explains his feelings that evening, beginning with, “No American will think it wrong of me if I proclaim that to have the United States at our side was to me the greatest joy. I could not foretell the course of events. I do not pretend to have measured the </a:t>
            </a:r>
            <a:r>
              <a:rPr lang="en-US" sz="1200" b="0" i="0" kern="1200" dirty="0" err="1" smtClean="0">
                <a:solidFill>
                  <a:schemeClr val="tx1"/>
                </a:solidFill>
                <a:effectLst/>
                <a:latin typeface="+mn-lt"/>
                <a:ea typeface="+mn-ea"/>
                <a:cs typeface="+mn-cs"/>
              </a:rPr>
              <a:t>marshall</a:t>
            </a:r>
            <a:r>
              <a:rPr lang="en-US" sz="1200" b="0" i="0" kern="1200" dirty="0" smtClean="0">
                <a:solidFill>
                  <a:schemeClr val="tx1"/>
                </a:solidFill>
                <a:effectLst/>
                <a:latin typeface="+mn-lt"/>
                <a:ea typeface="+mn-ea"/>
                <a:cs typeface="+mn-cs"/>
              </a:rPr>
              <a:t> might of Japan, but now at this very moment I knew the United States was in the war up to the neck and in to the death. So we had won after all!”</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97464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b="0" i="0" kern="1200" dirty="0" smtClean="0">
                <a:solidFill>
                  <a:schemeClr val="tx1"/>
                </a:solidFill>
                <a:effectLst/>
                <a:latin typeface="+mn-lt"/>
                <a:ea typeface="+mn-ea"/>
                <a:cs typeface="+mn-cs"/>
              </a:rPr>
              <a:t>Churchill explains his feelings that evening, beginning with, “No American will think it wrong of me if I proclaim that to have the United States at our side was to me the greatest joy. I could not foretell the course of events. I do not pretend to have measured the </a:t>
            </a:r>
            <a:r>
              <a:rPr lang="en-US" sz="1200" b="0" i="0" kern="1200" dirty="0" err="1" smtClean="0">
                <a:solidFill>
                  <a:schemeClr val="tx1"/>
                </a:solidFill>
                <a:effectLst/>
                <a:latin typeface="+mn-lt"/>
                <a:ea typeface="+mn-ea"/>
                <a:cs typeface="+mn-cs"/>
              </a:rPr>
              <a:t>marshall</a:t>
            </a:r>
            <a:r>
              <a:rPr lang="en-US" sz="1200" b="0" i="0" kern="1200" dirty="0" smtClean="0">
                <a:solidFill>
                  <a:schemeClr val="tx1"/>
                </a:solidFill>
                <a:effectLst/>
                <a:latin typeface="+mn-lt"/>
                <a:ea typeface="+mn-ea"/>
                <a:cs typeface="+mn-cs"/>
              </a:rPr>
              <a:t> might of Japan, but now at this very moment I knew the United States was in the war up to the neck and in to the death. So we had won after all!”</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19798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4164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was the hardest part of 2020?</a:t>
            </a:r>
          </a:p>
          <a:p>
            <a:r>
              <a:rPr lang="en-US" sz="1200" b="0" i="0" kern="1200" dirty="0" smtClean="0">
                <a:solidFill>
                  <a:schemeClr val="tx1"/>
                </a:solidFill>
                <a:effectLst/>
                <a:latin typeface="+mn-lt"/>
                <a:ea typeface="+mn-ea"/>
                <a:cs typeface="+mn-cs"/>
              </a:rPr>
              <a:t>Worry</a:t>
            </a:r>
          </a:p>
          <a:p>
            <a:r>
              <a:rPr lang="en-US" sz="1200" b="0" i="0" kern="1200" dirty="0" smtClean="0">
                <a:solidFill>
                  <a:schemeClr val="tx1"/>
                </a:solidFill>
                <a:effectLst/>
                <a:latin typeface="+mn-lt"/>
                <a:ea typeface="+mn-ea"/>
                <a:cs typeface="+mn-cs"/>
              </a:rPr>
              <a:t>Confinement</a:t>
            </a:r>
          </a:p>
          <a:p>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smoke days</a:t>
            </a:r>
          </a:p>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endPar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83647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dirty="0" smtClean="0"/>
              <a:t>What was the hardest part of 2020?</a:t>
            </a:r>
          </a:p>
          <a:p>
            <a:r>
              <a:rPr lang="en-US" sz="1200" b="0" i="0" kern="1200" dirty="0" smtClean="0">
                <a:solidFill>
                  <a:schemeClr val="tx1"/>
                </a:solidFill>
                <a:effectLst/>
                <a:latin typeface="+mn-lt"/>
                <a:ea typeface="+mn-ea"/>
                <a:cs typeface="+mn-cs"/>
              </a:rPr>
              <a:t>Worry</a:t>
            </a:r>
          </a:p>
          <a:p>
            <a:r>
              <a:rPr lang="en-US" sz="1200" b="0" i="0" kern="1200" dirty="0" smtClean="0">
                <a:solidFill>
                  <a:schemeClr val="tx1"/>
                </a:solidFill>
                <a:effectLst/>
                <a:latin typeface="+mn-lt"/>
                <a:ea typeface="+mn-ea"/>
                <a:cs typeface="+mn-cs"/>
              </a:rPr>
              <a:t>Confinement</a:t>
            </a:r>
          </a:p>
          <a:p>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smoke days</a:t>
            </a:r>
          </a:p>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4407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2039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66744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lgn="just">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85148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Jas 1:2 ¶ My brethren, count it all joy when you fall into various trials, 3 knowing that the testing of your faith produces patience. 4 But let patience have its perfect work, that you may be perfect and complete, lacking nothing.</a:t>
            </a:r>
          </a:p>
          <a:p>
            <a:r>
              <a:rPr lang="en-US" sz="1200" kern="1200" dirty="0" smtClean="0">
                <a:solidFill>
                  <a:schemeClr val="tx1"/>
                </a:solidFill>
                <a:effectLst/>
                <a:latin typeface="+mn-lt"/>
                <a:ea typeface="+mn-ea"/>
                <a:cs typeface="+mn-cs"/>
              </a:rPr>
              <a:t>1Pe 1:6 ¶ In this you greatly rejoice, though now for a little while, if need be, you have been grieved by various trials, 7 that the genuineness of your faith, being much more precious than gold that perishes, though it is tested by fire, may be found to praise, honor, and glory at the revelation of Jesus Christ,</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12/28/2020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Faith</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faith was important</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test was:</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Choosing faith over fear</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Choosing spirituality over safety</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7201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Patience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Learning to be patient with one another</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Consider – Hebrews 10:24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 1 Peter 5:5</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Forbearance – Colossians 3:13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5803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Patience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Learning to be patient with one another</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test was: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Accepting differing views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Yielding to one another and the body</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7301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Opportunity of Service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Learning to serve each other</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5:13</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Galatians 6:2</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3836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Opportunity of Service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Learning to serve each other</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This year gave us opportunity to serve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Simple needs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Emotional support</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9733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 Important Reminder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world is not permanent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John 2:17</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James 4:14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Peter 3:11-12</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319250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 Important Reminder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world is not permanent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This year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reminded us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1)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lives are but vapors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2)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This world is not our home</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14833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Looking Back to Now</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times bad events produced good</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Pearl Harbor</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Joseph’s slavery and imprisonment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Persecution of the church in Acts 8</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288635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Looking Back to Now</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times bad events produced good</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you look back to this year</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Will you be pleased you passed the test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2020 was a year of growth</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Will you be ashamed you failed</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167768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Looking Back to Now</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Many times bad events produced good</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When you look back to this year</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It isn't over yet!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will still have opportunity to grow</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3160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42543546"/>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248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Is The Time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9283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067" y="933815"/>
            <a:ext cx="11321345" cy="4590239"/>
          </a:xfrm>
        </p:spPr>
        <p:txBody>
          <a:bodyPr>
            <a:noAutofit/>
          </a:bodyPr>
          <a:lstStyle/>
          <a:p>
            <a:pPr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What Was Great </a:t>
            </a:r>
            <a:b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b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About 2020</a:t>
            </a:r>
            <a:endPar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Theme of 2020</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“One Another” commandments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50+ commands showing love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Improving our relationships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Growing ourselves in service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Fulfilling the law of Christ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2661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Stress of 2020</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Worry and confusion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Sickness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Legal issues</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850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Stress of 2020</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Worry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Confinement</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Losing freedoms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Losing vacations or hobbies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4789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Stress of 2020</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Worry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Confinement</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Struggles</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Financial burdens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Emotional burdens</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799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Stress of 2020</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Worry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Confinement</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Struggles</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Change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Political unrest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Having to adapt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3423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Faith</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Testing of our faith was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James 1:2-4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Peter 1:6-7</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408579</TotalTime>
  <Words>1219</Words>
  <Application>Microsoft Office PowerPoint</Application>
  <PresentationFormat>Widescreen</PresentationFormat>
  <Paragraphs>173</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Bell MT</vt:lpstr>
      <vt:lpstr>Calibri</vt:lpstr>
      <vt:lpstr>Depth</vt:lpstr>
      <vt:lpstr>Welcome!</vt:lpstr>
      <vt:lpstr>PowerPoint Presentation</vt:lpstr>
      <vt:lpstr>What Was Great  About 2020</vt:lpstr>
      <vt:lpstr>The Theme of 2020</vt:lpstr>
      <vt:lpstr>The Stress of 2020</vt:lpstr>
      <vt:lpstr>The Stress of 2020</vt:lpstr>
      <vt:lpstr>The Stress of 2020</vt:lpstr>
      <vt:lpstr>The Stress of 2020</vt:lpstr>
      <vt:lpstr>Testing of Our Faith</vt:lpstr>
      <vt:lpstr>Testing of Our Faith</vt:lpstr>
      <vt:lpstr>Testing of Our Patience</vt:lpstr>
      <vt:lpstr>Testing of Our Patience</vt:lpstr>
      <vt:lpstr>Opportunity of Service</vt:lpstr>
      <vt:lpstr>Opportunity of Service</vt:lpstr>
      <vt:lpstr>An Important Reminder</vt:lpstr>
      <vt:lpstr>An Important Reminder</vt:lpstr>
      <vt:lpstr>Looking Back to Now</vt:lpstr>
      <vt:lpstr>Looking Back to Now</vt:lpstr>
      <vt:lpstr>Looking Back to Now</vt:lpstr>
      <vt:lpstr>PowerPoint Presentation</vt:lpstr>
      <vt:lpstr>Now Is The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1308</cp:revision>
  <dcterms:created xsi:type="dcterms:W3CDTF">2016-12-20T17:11:47Z</dcterms:created>
  <dcterms:modified xsi:type="dcterms:W3CDTF">2020-12-28T20:56:51Z</dcterms:modified>
</cp:coreProperties>
</file>